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88" r:id="rId6"/>
    <p:sldId id="293" r:id="rId7"/>
    <p:sldId id="292" r:id="rId8"/>
    <p:sldId id="291" r:id="rId9"/>
    <p:sldId id="289" r:id="rId10"/>
    <p:sldId id="286" r:id="rId11"/>
    <p:sldId id="280" r:id="rId12"/>
    <p:sldId id="294" r:id="rId13"/>
    <p:sldId id="298" r:id="rId14"/>
    <p:sldId id="284" r:id="rId15"/>
    <p:sldId id="281" r:id="rId16"/>
    <p:sldId id="296" r:id="rId17"/>
    <p:sldId id="297" r:id="rId18"/>
    <p:sldId id="299" r:id="rId19"/>
    <p:sldId id="301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90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94512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779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7168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26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0191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570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8489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767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4788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142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7831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790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210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757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31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445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399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10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3787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829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5131" y="1544258"/>
            <a:ext cx="9146751" cy="137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274319" y="1624774"/>
            <a:ext cx="8603673" cy="130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143000" y="2997188"/>
            <a:ext cx="6858000" cy="98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56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6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905255" y="1590041"/>
            <a:ext cx="4594860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5841767" y="1610615"/>
            <a:ext cx="2400300" cy="257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1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23"/>
              <a:buFont typeface="Noto Sans Symbols"/>
              <a:buNone/>
              <a:defRPr sz="7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>
            <a:spLocks noGrp="1"/>
          </p:cNvSpPr>
          <p:nvPr>
            <p:ph type="pic" idx="2"/>
          </p:nvPr>
        </p:nvSpPr>
        <p:spPr>
          <a:xfrm>
            <a:off x="960120" y="1658621"/>
            <a:ext cx="4594860" cy="2948940"/>
          </a:xfrm>
          <a:prstGeom prst="rect">
            <a:avLst/>
          </a:prstGeom>
          <a:solidFill>
            <a:srgbClr val="DDF3FD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329"/>
              <a:buFont typeface="Noto Sans Symbols"/>
              <a:buNone/>
              <a:defRPr sz="2400" b="0" i="0" u="none" strike="noStrike" cap="none">
                <a:solidFill>
                  <a:srgbClr val="1C29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36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5843016" y="1612966"/>
            <a:ext cx="2400300" cy="25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1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23"/>
              <a:buFont typeface="Noto Sans Symbols"/>
              <a:buNone/>
              <a:defRPr sz="7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2993879" y="-582929"/>
            <a:ext cx="3154680" cy="733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6764484" y="0"/>
            <a:ext cx="20574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 rot="5400000">
            <a:off x="5559774" y="1516671"/>
            <a:ext cx="4423171" cy="1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1407048" y="-572419"/>
            <a:ext cx="4423171" cy="597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4817141"/>
            <a:ext cx="2057397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2832101" y="4817141"/>
            <a:ext cx="320975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054787" y="4817141"/>
            <a:ext cx="65981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902188" y="1508759"/>
            <a:ext cx="7338059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-5131" y="1544258"/>
            <a:ext cx="9146751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4893" y="1656658"/>
            <a:ext cx="7886700" cy="125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4893" y="3007750"/>
            <a:ext cx="7886700" cy="88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56"/>
              <a:buFont typeface="Noto Sans Symbols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57"/>
              <a:buFont typeface="Noto Sans Symbols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904008" y="1508759"/>
            <a:ext cx="3566159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672792" y="1508759"/>
            <a:ext cx="3566159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905255" y="1435101"/>
            <a:ext cx="3566159" cy="55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29"/>
              <a:buFont typeface="Noto Sans Symbols"/>
              <a:buNone/>
              <a:defRPr sz="1575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None/>
              <a:defRPr sz="13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905255" y="1992425"/>
            <a:ext cx="3566159" cy="267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4673423" y="1435101"/>
            <a:ext cx="3566159" cy="55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29"/>
              <a:buFont typeface="Noto Sans Symbols"/>
              <a:buNone/>
              <a:defRPr sz="1575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None/>
              <a:defRPr sz="13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4673423" y="1992423"/>
            <a:ext cx="3566159" cy="267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61" y="132081"/>
            <a:ext cx="9141714" cy="12344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2188" y="1508759"/>
            <a:ext cx="7338059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github.com/ValRCS/RigaComm_DataAnalysi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mybinder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aconda.org/" TargetMode="External"/><Relationship Id="rId5" Type="http://schemas.openxmlformats.org/officeDocument/2006/relationships/hyperlink" Target="https://colab.research.google.com/notebooks/welcome.ipynb" TargetMode="External"/><Relationship Id="rId4" Type="http://schemas.openxmlformats.org/officeDocument/2006/relationships/hyperlink" Target="https://notebooks.azur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874" y="474860"/>
            <a:ext cx="5394250" cy="146026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5"/>
          <p:cNvSpPr/>
          <p:nvPr/>
        </p:nvSpPr>
        <p:spPr>
          <a:xfrm>
            <a:off x="1874873" y="1549399"/>
            <a:ext cx="2697126" cy="385724"/>
          </a:xfrm>
          <a:prstGeom prst="rtTriangl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5"/>
          <p:cNvSpPr/>
          <p:nvPr/>
        </p:nvSpPr>
        <p:spPr>
          <a:xfrm flipH="1">
            <a:off x="4572000" y="1549399"/>
            <a:ext cx="2697124" cy="385724"/>
          </a:xfrm>
          <a:prstGeom prst="rtTriangl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5"/>
          <p:cNvSpPr txBox="1"/>
          <p:nvPr/>
        </p:nvSpPr>
        <p:spPr>
          <a:xfrm>
            <a:off x="2026270" y="2038350"/>
            <a:ext cx="50914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None/>
            </a:pPr>
            <a:r>
              <a:rPr lang="en-US" sz="4000" dirty="0" smtClean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Data Analysis Platform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4507423"/>
            <a:ext cx="9144000" cy="6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1758" y="467642"/>
            <a:ext cx="4148375" cy="1160786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sz="3000" b="0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0" y="1734488"/>
            <a:ext cx="56781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Anomalies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Clusters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Dimension Reduction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Regression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Relationship finding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Summarization / Visualization 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lv-LV" sz="165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68" y="1734488"/>
            <a:ext cx="4988331" cy="28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25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sz="3000" b="0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Building a Pipeline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0" y="1734488"/>
            <a:ext cx="56781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Security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Cleanup</a:t>
            </a:r>
            <a:endParaRPr lang="lv-LV" sz="165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Organising Database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Visualization – Dashboard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lv-LV" sz="16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Emphasis on Analysis less on Infrastructure</a:t>
            </a:r>
            <a:endParaRPr sz="16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68" y="1457509"/>
            <a:ext cx="2028448" cy="3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44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dirty="0" smtClean="0"/>
              <a:t>Full Analysis Framework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5265"/>
            <a:ext cx="9144000" cy="37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785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dirty="0" smtClean="0"/>
              <a:t>Sandbox for solutions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Transportation builds cloud sandb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99" y="1678400"/>
            <a:ext cx="5905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2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sz="3000" b="0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Common Projects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0" y="1734488"/>
            <a:ext cx="56781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Recommendation System / Churn Prediction</a:t>
            </a:r>
            <a:endParaRPr lang="lv-LV" sz="165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Web Comments Sentiment Analysis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Analysis (such as transactions on blockchain)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lv-LV" sz="1650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81" y="1582022"/>
            <a:ext cx="3012618" cy="28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761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sz="3000" b="0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Avoiding Pitfalls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0" y="1734488"/>
            <a:ext cx="56781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Dredging / p-hacking</a:t>
            </a: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>
                <a:solidFill>
                  <a:schemeClr val="lt1"/>
                </a:solidFill>
              </a:rPr>
              <a:t>https://xkcd.com/882/</a:t>
            </a:r>
            <a:endParaRPr lang="lv-LV" sz="165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238" y="1374181"/>
            <a:ext cx="5025761" cy="37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49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dirty="0" smtClean="0"/>
              <a:t>Python Programming Language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0" y="1734488"/>
            <a:ext cx="56781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#3 in TIOBE language index</a:t>
            </a: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#1 in Popularity of Programming Languages index 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General purpose / </a:t>
            </a: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readable</a:t>
            </a:r>
            <a:endParaRPr lang="en-US" sz="165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50" dirty="0" smtClean="0">
                <a:solidFill>
                  <a:schemeClr val="lt1"/>
                </a:solidFill>
              </a:rPr>
              <a:t>2018 Nobel Economist Paul </a:t>
            </a:r>
            <a:r>
              <a:rPr lang="en-US" sz="1650" dirty="0" err="1" smtClean="0">
                <a:solidFill>
                  <a:schemeClr val="lt1"/>
                </a:solidFill>
              </a:rPr>
              <a:t>Romer</a:t>
            </a:r>
            <a:r>
              <a:rPr lang="en-US" sz="1650" dirty="0" smtClean="0">
                <a:solidFill>
                  <a:schemeClr val="lt1"/>
                </a:solidFill>
              </a:rPr>
              <a:t> recommended!</a:t>
            </a:r>
            <a:endParaRPr lang="lv-LV" sz="16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mage result for python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95" y="1857184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python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python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234525"/>
            <a:ext cx="28956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596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sz="3000" b="0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488137" y="1608220"/>
            <a:ext cx="6392163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Anaconda </a:t>
            </a:r>
            <a:r>
              <a:rPr lang="en-US" sz="1650" dirty="0" smtClean="0">
                <a:solidFill>
                  <a:schemeClr val="lt1"/>
                </a:solidFill>
              </a:rPr>
              <a:t>-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Most Popular Python Data Science Platform</a:t>
            </a: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650" dirty="0" smtClean="0">
              <a:solidFill>
                <a:schemeClr val="lt1"/>
              </a:solidFill>
            </a:endParaRP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(</a:t>
            </a:r>
            <a:r>
              <a:rPr lang="lv-LV" sz="1650" dirty="0" smtClean="0">
                <a:solidFill>
                  <a:schemeClr val="lt1"/>
                </a:solidFill>
              </a:rPr>
              <a:t>includes Jupyter) </a:t>
            </a:r>
            <a:r>
              <a:rPr lang="lv-LV" sz="1650" dirty="0">
                <a:solidFill>
                  <a:schemeClr val="lt1"/>
                </a:solidFill>
              </a:rPr>
              <a:t>: https://www.anaconda.com/download/</a:t>
            </a:r>
            <a:endParaRPr lang="lv-LV" sz="1650" dirty="0" smtClean="0">
              <a:solidFill>
                <a:schemeClr val="lt1"/>
              </a:solidFill>
            </a:endParaRP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>
                <a:solidFill>
                  <a:schemeClr val="lt1"/>
                </a:solidFill>
              </a:rPr>
              <a:t>Github: </a:t>
            </a:r>
            <a:r>
              <a:rPr lang="lv-LV" sz="1650" dirty="0">
                <a:solidFill>
                  <a:schemeClr val="lt1"/>
                </a:solidFill>
                <a:hlinkClick r:id="rId4"/>
              </a:rPr>
              <a:t>https://</a:t>
            </a:r>
            <a:r>
              <a:rPr lang="lv-LV" sz="1650" dirty="0" smtClean="0">
                <a:solidFill>
                  <a:schemeClr val="lt1"/>
                </a:solidFill>
                <a:hlinkClick r:id="rId4"/>
              </a:rPr>
              <a:t>github.com/ValRCS/RigaComm_DataAnalysis</a:t>
            </a:r>
            <a:endParaRPr lang="lv-LV" sz="165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Image result for python anacon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301" y="2267007"/>
            <a:ext cx="2067730" cy="103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python"/>
          <p:cNvSpPr>
            <a:spLocks noChangeAspect="1" noChangeArrowheads="1"/>
          </p:cNvSpPr>
          <p:nvPr/>
        </p:nvSpPr>
        <p:spPr bwMode="auto">
          <a:xfrm>
            <a:off x="155575" y="-693738"/>
            <a:ext cx="49339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83" y="3957346"/>
            <a:ext cx="2458848" cy="83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243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sz="3000" b="0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Jupyter Works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AutoShape 4" descr="Image result for python"/>
          <p:cNvSpPr>
            <a:spLocks noChangeAspect="1" noChangeArrowheads="1"/>
          </p:cNvSpPr>
          <p:nvPr/>
        </p:nvSpPr>
        <p:spPr bwMode="auto">
          <a:xfrm>
            <a:off x="155575" y="-693738"/>
            <a:ext cx="49339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Image result for jupyter pyth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92" y="1451796"/>
            <a:ext cx="60293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1188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sz="3000" b="0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Jupyter Hosted in the Cloud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488137" y="1608220"/>
            <a:ext cx="6392163" cy="306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  <a:hlinkClick r:id="rId4"/>
              </a:rPr>
              <a:t>Microsoft - https</a:t>
            </a:r>
            <a:r>
              <a:rPr lang="lv-LV" sz="1650" dirty="0">
                <a:solidFill>
                  <a:schemeClr val="lt1"/>
                </a:solidFill>
                <a:hlinkClick r:id="rId4"/>
              </a:rPr>
              <a:t>://notebooks.azure.com</a:t>
            </a:r>
            <a:r>
              <a:rPr lang="lv-LV" sz="1650" dirty="0" smtClean="0">
                <a:solidFill>
                  <a:schemeClr val="lt1"/>
                </a:solidFill>
                <a:hlinkClick r:id="rId4"/>
              </a:rPr>
              <a:t>/</a:t>
            </a:r>
            <a:r>
              <a:rPr lang="lv-LV" sz="1650" dirty="0" smtClean="0">
                <a:solidFill>
                  <a:schemeClr val="lt1"/>
                </a:solidFill>
              </a:rPr>
              <a:t> </a:t>
            </a:r>
            <a:endParaRPr lang="lv-LV" sz="1650" dirty="0">
              <a:solidFill>
                <a:schemeClr val="lt1"/>
              </a:solidFill>
            </a:endParaRP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>
                <a:solidFill>
                  <a:schemeClr val="lt1"/>
                </a:solidFill>
              </a:rPr>
              <a:t>Google - </a:t>
            </a:r>
            <a:r>
              <a:rPr lang="lv-LV" sz="1650" dirty="0">
                <a:solidFill>
                  <a:schemeClr val="lt1"/>
                </a:solidFill>
                <a:hlinkClick r:id="rId5"/>
              </a:rPr>
              <a:t>https://colab.research.google.com/notebooks/welcome.ipynb</a:t>
            </a:r>
            <a:endParaRPr lang="lv-LV" sz="1650" dirty="0">
              <a:solidFill>
                <a:schemeClr val="lt1"/>
              </a:solidFill>
            </a:endParaRP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>
                <a:solidFill>
                  <a:schemeClr val="lt1"/>
                </a:solidFill>
              </a:rPr>
              <a:t>IBM - https://dataplatform.cloud.ibm.com/</a:t>
            </a: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>
                <a:solidFill>
                  <a:schemeClr val="lt1"/>
                </a:solidFill>
              </a:rPr>
              <a:t>Anaconda Cloud  : </a:t>
            </a:r>
            <a:r>
              <a:rPr lang="lv-LV" sz="1650" dirty="0">
                <a:solidFill>
                  <a:schemeClr val="lt1"/>
                </a:solidFill>
                <a:hlinkClick r:id="rId6"/>
              </a:rPr>
              <a:t>https://anaconda.org/</a:t>
            </a:r>
            <a:endParaRPr lang="lv-LV" sz="1650" dirty="0">
              <a:solidFill>
                <a:schemeClr val="lt1"/>
              </a:solidFill>
            </a:endParaRP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>
                <a:solidFill>
                  <a:schemeClr val="lt1"/>
                </a:solidFill>
              </a:rPr>
              <a:t>MyBinder – </a:t>
            </a:r>
            <a:r>
              <a:rPr lang="lv-LV" sz="1650" dirty="0">
                <a:solidFill>
                  <a:schemeClr val="lt1"/>
                </a:solidFill>
                <a:hlinkClick r:id="rId7"/>
              </a:rPr>
              <a:t>https://mybinder.org/</a:t>
            </a:r>
            <a:endParaRPr lang="lv-LV" sz="1650" dirty="0">
              <a:solidFill>
                <a:schemeClr val="lt1"/>
              </a:solidFill>
            </a:endParaRP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>
                <a:solidFill>
                  <a:schemeClr val="lt1"/>
                </a:solidFill>
              </a:rPr>
              <a:t>Self Hosted or just run locally by installing Anaconda</a:t>
            </a:r>
          </a:p>
        </p:txBody>
      </p:sp>
      <p:sp>
        <p:nvSpPr>
          <p:cNvPr id="2" name="AutoShape 4" descr="Image result for python"/>
          <p:cNvSpPr>
            <a:spLocks noChangeAspect="1" noChangeArrowheads="1"/>
          </p:cNvSpPr>
          <p:nvPr/>
        </p:nvSpPr>
        <p:spPr bwMode="auto">
          <a:xfrm>
            <a:off x="155575" y="-693738"/>
            <a:ext cx="49339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754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lt-LT"/>
              <a:t>Par mums</a:t>
            </a:r>
            <a:endParaRPr sz="3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6"/>
          <p:cNvSpPr/>
          <p:nvPr/>
        </p:nvSpPr>
        <p:spPr>
          <a:xfrm>
            <a:off x="311700" y="1488124"/>
            <a:ext cx="8670600" cy="3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5139" marR="0" lvl="0" indent="-3428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lt-LT" sz="18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Viena no pirmajām programmēšanas skolām Lietuvā un Latvijā;</a:t>
            </a:r>
            <a:endParaRPr/>
          </a:p>
          <a:p>
            <a:pPr marL="445139" marR="0" lvl="0" indent="-3428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lt-LT" sz="18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Skolas filiāles Viļņā, Klaipēdā, Kauņā un Rīgā;</a:t>
            </a:r>
            <a:endParaRPr sz="18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5139" marR="0" lvl="0" indent="-3428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lt-LT" sz="18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Vairāk nekā 1500 absolventi; </a:t>
            </a:r>
            <a:endParaRPr/>
          </a:p>
          <a:p>
            <a:pPr marL="445139" marR="0" lvl="0" indent="-3428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lt-LT" sz="18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80% absolventu, kas vēlas strādāt IT jomā;</a:t>
            </a:r>
            <a:endParaRPr sz="18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5139" marR="0" lvl="0" indent="-3428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lt-LT" sz="18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Vairāk nekā 50 sadarbības uzņēmumu Rīgā;</a:t>
            </a:r>
            <a:endParaRPr/>
          </a:p>
          <a:p>
            <a:pPr marL="445139" marR="0" lvl="0" indent="-3428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Char char="●"/>
            </a:pPr>
            <a:r>
              <a:rPr lang="lt-LT" sz="18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Skolas lektori – ar pieredzi IT sfērā</a:t>
            </a:r>
            <a:r>
              <a:rPr lang="lt-LT" sz="1800">
                <a:solidFill>
                  <a:srgbClr val="1C4587"/>
                </a:solidFill>
              </a:rPr>
              <a:t>.</a:t>
            </a:r>
            <a:endParaRPr sz="18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24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5139" marR="0" lvl="0" indent="-228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658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" marR="0" lvl="0" indent="-334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" marR="0" lvl="0" indent="-334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" marR="0" lvl="0" indent="-334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6450" y="1654554"/>
            <a:ext cx="3154775" cy="279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Calibri"/>
              <a:buNone/>
            </a:pPr>
            <a:r>
              <a:rPr lang="en-US" dirty="0" smtClean="0"/>
              <a:t>VALDIS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59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56" name="Google Shape;356;p59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7" name="Google Shape;357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59"/>
          <p:cNvSpPr/>
          <p:nvPr/>
        </p:nvSpPr>
        <p:spPr>
          <a:xfrm>
            <a:off x="311699" y="1667650"/>
            <a:ext cx="6152700" cy="3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lt-LT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Izglītība</a:t>
            </a:r>
            <a:r>
              <a:rPr lang="lt-LT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Maģistra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grāds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datorzinātnēs</a:t>
            </a:r>
            <a:r>
              <a:rPr lang="lv-LV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8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15000"/>
              </a:lnSpc>
              <a:buClr>
                <a:schemeClr val="lt1"/>
              </a:buClr>
              <a:buSzPts val="1800"/>
              <a:buFont typeface="Arial"/>
              <a:buChar char="•"/>
            </a:pPr>
            <a:r>
              <a:rPr lang="lt-LT" sz="1800" dirty="0">
                <a:solidFill>
                  <a:schemeClr val="lt1"/>
                </a:solidFill>
              </a:rPr>
              <a:t>Pieredze programmēšanā: 20+ gadi</a:t>
            </a:r>
            <a:endParaRPr lang="lt-LT" dirty="0"/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lv-LV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Specialitāte: grafu teorija sociālo tīklu analizēšanā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lt-LT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Hobiji: prāta spēles, riteņbraukšana, šahs</a:t>
            </a:r>
            <a:endParaRPr lang="en-US" sz="18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lt1"/>
                </a:solidFill>
              </a:rPr>
              <a:t>RCS </a:t>
            </a:r>
            <a:r>
              <a:rPr lang="en-US" sz="1800" dirty="0" err="1" smtClean="0">
                <a:solidFill>
                  <a:schemeClr val="lt1"/>
                </a:solidFill>
              </a:rPr>
              <a:t>Pasniedzu</a:t>
            </a:r>
            <a:r>
              <a:rPr lang="en-US" sz="1800" dirty="0" smtClean="0">
                <a:solidFill>
                  <a:schemeClr val="lt1"/>
                </a:solidFill>
              </a:rPr>
              <a:t>: Python</a:t>
            </a:r>
            <a:r>
              <a:rPr lang="lv-LV" sz="1800" dirty="0" smtClean="0">
                <a:solidFill>
                  <a:schemeClr val="lt1"/>
                </a:solidFill>
              </a:rPr>
              <a:t> iesācējiem</a:t>
            </a:r>
            <a:r>
              <a:rPr lang="en-US" sz="1800" dirty="0" smtClean="0">
                <a:solidFill>
                  <a:schemeClr val="lt1"/>
                </a:solidFill>
              </a:rPr>
              <a:t>, </a:t>
            </a:r>
            <a:r>
              <a:rPr lang="en-US" sz="1800" dirty="0" err="1" smtClean="0">
                <a:solidFill>
                  <a:schemeClr val="lt1"/>
                </a:solidFill>
              </a:rPr>
              <a:t>Datu</a:t>
            </a:r>
            <a:r>
              <a:rPr lang="en-US" sz="1800" dirty="0" smtClean="0">
                <a:solidFill>
                  <a:schemeClr val="lt1"/>
                </a:solidFill>
              </a:rPr>
              <a:t> Anal</a:t>
            </a:r>
            <a:r>
              <a:rPr lang="lv-LV" sz="1800" dirty="0" smtClean="0">
                <a:solidFill>
                  <a:schemeClr val="lt1"/>
                </a:solidFill>
              </a:rPr>
              <a:t>īzes kursus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dirty="0" smtClean="0"/>
              <a:t>Data Lake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9303"/>
            <a:ext cx="9143998" cy="376419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dirty="0" smtClean="0"/>
              <a:t>Brief History of Data Analysis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0" y="1734488"/>
            <a:ext cx="56781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~ 18,000BC – Uganda, Ishango Bone </a:t>
            </a: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~ 2400BC – Babylon abacus, libraries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300BC – 48AD – Library of Alexandria</a:t>
            </a:r>
            <a:endParaRPr lang="lv-LV" sz="165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~ 100-200AD Antikythera Mechanism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lv-LV" sz="16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503" y="1379303"/>
            <a:ext cx="2321496" cy="37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792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dirty="0" smtClean="0"/>
              <a:t>Brief History of Data Analysis II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0" y="1734488"/>
            <a:ext cx="56781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1663 – London, J.Graunt mortality analysis </a:t>
            </a: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1865 – banker H. Furnese business intelligence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1880-90 US Census Hollerith Machine -&gt; IBM</a:t>
            </a:r>
            <a:endParaRPr lang="lv-LV" sz="165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1928 – F. Pfleumer magnetic tape invention</a:t>
            </a:r>
            <a:endParaRPr lang="lv-LV" sz="16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503" y="1379303"/>
            <a:ext cx="2321496" cy="37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648" y="1379302"/>
            <a:ext cx="3726352" cy="37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24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750"/>
            </a:pPr>
            <a:r>
              <a:rPr lang="lv-LV" dirty="0"/>
              <a:t>Brief History of Data Analysis </a:t>
            </a:r>
            <a:r>
              <a:rPr lang="lv-LV" dirty="0" smtClean="0"/>
              <a:t>III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0" y="1734488"/>
            <a:ext cx="56781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1950s - Flat Files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1958 – IBM’s Luhn defines Business Intelligence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1960s - CODASYL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1970s – Codd’s relational DBs -&gt; SQL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1980s – Data Werehouses / Marts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2000s – Big Data / noSQL </a:t>
            </a:r>
            <a:r>
              <a:rPr lang="lv-LV" sz="1650" dirty="0" smtClean="0">
                <a:solidFill>
                  <a:schemeClr val="lt1"/>
                </a:solidFill>
              </a:rPr>
              <a:t>DBs</a:t>
            </a:r>
            <a:endParaRPr lang="en-US" sz="1650" dirty="0" smtClean="0">
              <a:solidFill>
                <a:schemeClr val="lt1"/>
              </a:solidFill>
            </a:endParaRP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50" dirty="0" smtClean="0">
                <a:solidFill>
                  <a:schemeClr val="lt1"/>
                </a:solidFill>
              </a:rPr>
              <a:t>2010s – Rise of accessible ML/DL libraries</a:t>
            </a:r>
            <a:endParaRPr lang="lv-LV" sz="1650" dirty="0" smtClean="0">
              <a:solidFill>
                <a:schemeClr val="lt1"/>
              </a:solidFill>
            </a:endParaRP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lv-LV" sz="16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93" y="1379303"/>
            <a:ext cx="2532906" cy="37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15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101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lv-LV" dirty="0" smtClean="0"/>
              <a:t>Buzzword bingo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0"/>
          <p:cNvGrpSpPr/>
          <p:nvPr/>
        </p:nvGrpSpPr>
        <p:grpSpPr>
          <a:xfrm>
            <a:off x="6684334" y="145928"/>
            <a:ext cx="2459665" cy="1233375"/>
            <a:chOff x="6684334" y="145928"/>
            <a:chExt cx="2459665" cy="1233375"/>
          </a:xfrm>
        </p:grpSpPr>
        <p:sp>
          <p:nvSpPr>
            <p:cNvPr id="366" name="Google Shape;366;p60"/>
            <p:cNvSpPr/>
            <p:nvPr/>
          </p:nvSpPr>
          <p:spPr>
            <a:xfrm rot="-5400000">
              <a:off x="7297479" y="-467217"/>
              <a:ext cx="1233375" cy="2459665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0"/>
          <p:cNvSpPr txBox="1"/>
          <p:nvPr/>
        </p:nvSpPr>
        <p:spPr>
          <a:xfrm>
            <a:off x="0" y="1734488"/>
            <a:ext cx="56781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Big Data</a:t>
            </a:r>
            <a:endParaRPr lang="lv-LV" sz="165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Data Mining (datizrace)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 – subset of AI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lv-LV" sz="1650" dirty="0" smtClean="0">
                <a:solidFill>
                  <a:schemeClr val="lt1"/>
                </a:solidFill>
              </a:rPr>
              <a:t>Data Science – statistics</a:t>
            </a:r>
          </a:p>
          <a:p>
            <a:pPr marL="85941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lv-LV" sz="16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lt1"/>
                </a:solidFill>
              </a:rPr>
              <a:t>Big Data or </a:t>
            </a:r>
            <a:r>
              <a:rPr lang="en-US" sz="1650" dirty="0" err="1">
                <a:solidFill>
                  <a:schemeClr val="lt1"/>
                </a:solidFill>
              </a:rPr>
              <a:t>Pokemon</a:t>
            </a:r>
            <a:endParaRPr lang="en-US" sz="1650" dirty="0">
              <a:solidFill>
                <a:schemeClr val="lt1"/>
              </a:solidFill>
            </a:endParaRPr>
          </a:p>
          <a:p>
            <a:pPr marL="85941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lt1"/>
                </a:solidFill>
              </a:rPr>
              <a:t>https://pixelastic.github.io/pokemonorbigdata/</a:t>
            </a:r>
          </a:p>
        </p:txBody>
      </p:sp>
      <p:pic>
        <p:nvPicPr>
          <p:cNvPr id="5122" name="Picture 2" descr="Image result for data science bi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874" y="1582022"/>
            <a:ext cx="340042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994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">
  <a:themeElements>
    <a:clrScheme name="Custom 4">
      <a:dk1>
        <a:srgbClr val="2C2C2C"/>
      </a:dk1>
      <a:lt1>
        <a:srgbClr val="3952A6"/>
      </a:lt1>
      <a:dk2>
        <a:srgbClr val="FFFFFF"/>
      </a:dk2>
      <a:lt2>
        <a:srgbClr val="C9ECFC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400</Words>
  <Application>Microsoft Office PowerPoint</Application>
  <PresentationFormat>On-screen Show (16:9)</PresentationFormat>
  <Paragraphs>90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Noto Sans Symbols</vt:lpstr>
      <vt:lpstr>Arial</vt:lpstr>
      <vt:lpstr>Calibri</vt:lpstr>
      <vt:lpstr>Banded</vt:lpstr>
      <vt:lpstr>PowerPoint Presentation</vt:lpstr>
      <vt:lpstr>Par mums</vt:lpstr>
      <vt:lpstr>VALDIS</vt:lpstr>
      <vt:lpstr>Data Lake</vt:lpstr>
      <vt:lpstr>Brief History of Data Analysis</vt:lpstr>
      <vt:lpstr>Brief History of Data Analysis II</vt:lpstr>
      <vt:lpstr>Brief History of Data Analysis III</vt:lpstr>
      <vt:lpstr>PowerPoint Presentation</vt:lpstr>
      <vt:lpstr>Buzzword bingo</vt:lpstr>
      <vt:lpstr>Data Mining</vt:lpstr>
      <vt:lpstr>Building a Pipeline</vt:lpstr>
      <vt:lpstr>Full Analysis Framework</vt:lpstr>
      <vt:lpstr>Sandbox for solutions</vt:lpstr>
      <vt:lpstr>Common Projects</vt:lpstr>
      <vt:lpstr>Avoiding Pitfalls</vt:lpstr>
      <vt:lpstr>Python Programming Language</vt:lpstr>
      <vt:lpstr>Resources</vt:lpstr>
      <vt:lpstr>How Jupyter Works</vt:lpstr>
      <vt:lpstr>Jupyter Hosted in the Cloud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 Sau</dc:creator>
  <cp:lastModifiedBy>vdell</cp:lastModifiedBy>
  <cp:revision>43</cp:revision>
  <dcterms:modified xsi:type="dcterms:W3CDTF">2018-10-11T10:24:32Z</dcterms:modified>
</cp:coreProperties>
</file>